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32" r:id="rId2"/>
    <p:sldId id="277" r:id="rId3"/>
    <p:sldId id="279" r:id="rId4"/>
    <p:sldId id="278" r:id="rId5"/>
    <p:sldId id="329" r:id="rId6"/>
    <p:sldId id="281" r:id="rId7"/>
    <p:sldId id="333" r:id="rId8"/>
    <p:sldId id="328" r:id="rId9"/>
    <p:sldId id="282" r:id="rId10"/>
    <p:sldId id="283" r:id="rId11"/>
    <p:sldId id="325" r:id="rId12"/>
    <p:sldId id="334" r:id="rId13"/>
    <p:sldId id="330" r:id="rId14"/>
    <p:sldId id="311" r:id="rId15"/>
  </p:sldIdLst>
  <p:sldSz cx="12192000" cy="6858000"/>
  <p:notesSz cx="6805613" cy="99441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-nck-pcnck1997" initials="g" lastIdx="2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7598"/>
    <a:srgbClr val="A4CAF8"/>
    <a:srgbClr val="7BB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Objects="1">
      <p:cViewPr varScale="1">
        <p:scale>
          <a:sx n="106" d="100"/>
          <a:sy n="106" d="100"/>
        </p:scale>
        <p:origin x="756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8-12-21T15:16:21.031" idx="9">
    <p:pos x="5568" y="1278"/>
    <p:text>Awake:
Sleep
background
abnormal patterns?? 
I do not know if we should be a more directive. This might be helpful to prepare the cases?? 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9CA3F2-E1A8-42C4-8BD5-8BEE3E11B4C1}" type="datetimeFigureOut">
              <a:rPr lang="en-GB" smtClean="0"/>
              <a:t>08/03/2022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5972E-CA99-421B-A5B7-9E43A39F161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81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6DA60-A4AD-3E44-A0EF-EA855C602BDA}" type="datetimeFigureOut">
              <a:rPr lang="fr-FR" smtClean="0"/>
              <a:pPr/>
              <a:t>08/03/2022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236CC-AA11-654D-9724-92F354511F4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196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EB5E7F-81E0-BD4D-8F1B-E97F46A4FE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40368" y="29412"/>
            <a:ext cx="1151632" cy="66049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8C9A02-2D92-4843-99F5-6361208865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4405" y="6309320"/>
            <a:ext cx="2112235" cy="4302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479582-F4D5-044D-919B-B389CA772E41}" type="datetimeFigureOut">
              <a:rPr lang="fr-FR" smtClean="0"/>
              <a:pPr/>
              <a:t>08/03/2022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1719AA4-4E37-2548-95D0-FB416D8911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479582-F4D5-044D-919B-B389CA772E41}" type="datetimeFigureOut">
              <a:rPr lang="fr-FR" smtClean="0"/>
              <a:pPr/>
              <a:t>08/03/2022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1719AA4-4E37-2548-95D0-FB416D8911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479582-F4D5-044D-919B-B389CA772E41}" type="datetimeFigureOut">
              <a:rPr lang="fr-FR" smtClean="0"/>
              <a:pPr/>
              <a:t>08/03/2022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1719AA4-4E37-2548-95D0-FB416D8911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479582-F4D5-044D-919B-B389CA772E41}" type="datetimeFigureOut">
              <a:rPr lang="fr-FR" smtClean="0"/>
              <a:pPr/>
              <a:t>08/03/2022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1719AA4-4E37-2548-95D0-FB416D8911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479582-F4D5-044D-919B-B389CA772E41}" type="datetimeFigureOut">
              <a:rPr lang="fr-FR" smtClean="0"/>
              <a:pPr/>
              <a:t>08/03/2022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1719AA4-4E37-2548-95D0-FB416D8911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479582-F4D5-044D-919B-B389CA772E41}" type="datetimeFigureOut">
              <a:rPr lang="fr-FR" smtClean="0"/>
              <a:pPr/>
              <a:t>08/03/2022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1719AA4-4E37-2548-95D0-FB416D8911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479582-F4D5-044D-919B-B389CA772E41}" type="datetimeFigureOut">
              <a:rPr lang="fr-FR" smtClean="0"/>
              <a:pPr/>
              <a:t>08/03/2022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1719AA4-4E37-2548-95D0-FB416D8911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479582-F4D5-044D-919B-B389CA772E41}" type="datetimeFigureOut">
              <a:rPr lang="fr-FR" smtClean="0"/>
              <a:pPr/>
              <a:t>08/03/2022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1719AA4-4E37-2548-95D0-FB416D8911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479582-F4D5-044D-919B-B389CA772E41}" type="datetimeFigureOut">
              <a:rPr lang="fr-FR" smtClean="0"/>
              <a:pPr/>
              <a:t>08/03/2022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1719AA4-4E37-2548-95D0-FB416D8911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479582-F4D5-044D-919B-B389CA772E41}" type="datetimeFigureOut">
              <a:rPr lang="fr-FR" smtClean="0"/>
              <a:pPr/>
              <a:t>08/03/2022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1719AA4-4E37-2548-95D0-FB416D8911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E33913-3D96-2C4F-BA9E-18F31250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425452"/>
            <a:ext cx="8229600" cy="1143000"/>
          </a:xfrm>
        </p:spPr>
        <p:txBody>
          <a:bodyPr>
            <a:normAutofit/>
          </a:bodyPr>
          <a:lstStyle/>
          <a:p>
            <a:r>
              <a:rPr lang="en-GB" sz="2800" i="1" dirty="0"/>
              <a:t>Name of your Institution</a:t>
            </a:r>
          </a:p>
        </p:txBody>
      </p:sp>
      <p:pic>
        <p:nvPicPr>
          <p:cNvPr id="1026" name="Picture 2" descr="paediatricepil">
            <a:extLst>
              <a:ext uri="{FF2B5EF4-FFF2-40B4-BE49-F238E27FC236}">
                <a16:creationId xmlns:a16="http://schemas.microsoft.com/office/drawing/2014/main" id="{7657EFCB-A925-2A46-8C36-2F36836761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188639"/>
            <a:ext cx="8064896" cy="168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3DB70081-175F-3946-B73E-EAC6A62BCB87}"/>
              </a:ext>
            </a:extLst>
          </p:cNvPr>
          <p:cNvSpPr txBox="1">
            <a:spLocks/>
          </p:cNvSpPr>
          <p:nvPr/>
        </p:nvSpPr>
        <p:spPr>
          <a:xfrm>
            <a:off x="1898848" y="38610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i="1" dirty="0"/>
              <a:t>Name of presenter</a:t>
            </a:r>
          </a:p>
        </p:txBody>
      </p:sp>
    </p:spTree>
    <p:extLst>
      <p:ext uri="{BB962C8B-B14F-4D97-AF65-F5344CB8AC3E}">
        <p14:creationId xmlns:p14="http://schemas.microsoft.com/office/powerpoint/2010/main" val="3309841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10134"/>
            <a:ext cx="1547664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152400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-12290" y="715611"/>
            <a:ext cx="1548581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Neurodev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Neuropsy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Conclusion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439816" y="315501"/>
            <a:ext cx="5616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 </a:t>
            </a:r>
            <a:r>
              <a:rPr lang="en-US" sz="2000" dirty="0">
                <a:solidFill>
                  <a:schemeClr val="accent2"/>
                </a:solidFill>
                <a:latin typeface="Arial"/>
                <a:cs typeface="Arial"/>
              </a:rPr>
              <a:t>at presentation of the case: </a:t>
            </a:r>
            <a:r>
              <a:rPr lang="en-US" sz="2000" dirty="0">
                <a:latin typeface="Arial"/>
                <a:cs typeface="Arial"/>
              </a:rPr>
              <a:t>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10" name="Text Box 43"/>
          <p:cNvSpPr txBox="1">
            <a:spLocks noChangeArrowheads="1"/>
          </p:cNvSpPr>
          <p:nvPr/>
        </p:nvSpPr>
        <p:spPr bwMode="auto">
          <a:xfrm>
            <a:off x="1919536" y="1140043"/>
            <a:ext cx="9865096" cy="4519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Wingdings" charset="2"/>
              <a:buChar char="ü"/>
            </a:pPr>
            <a:endParaRPr lang="fr-FR" sz="24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Perinatal</a:t>
            </a:r>
            <a:r>
              <a:rPr lang="fr-FR" sz="2400" dirty="0">
                <a:latin typeface="Arial"/>
                <a:cs typeface="Arial"/>
              </a:rPr>
              <a:t> complications:</a:t>
            </a:r>
            <a:endParaRPr lang="fr-FR" sz="20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Febrile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seizures</a:t>
            </a:r>
            <a:r>
              <a:rPr lang="fr-FR" sz="2400" dirty="0">
                <a:latin typeface="Arial"/>
                <a:cs typeface="Arial"/>
              </a:rPr>
              <a:t>:</a:t>
            </a: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>
                <a:latin typeface="Arial"/>
                <a:cs typeface="Arial"/>
              </a:rPr>
              <a:t>Age </a:t>
            </a:r>
            <a:r>
              <a:rPr lang="fr-FR" sz="2400" i="1" dirty="0">
                <a:latin typeface="Arial"/>
                <a:cs typeface="Arial"/>
              </a:rPr>
              <a:t>of first FS, of last FS, duration</a:t>
            </a:r>
            <a:endParaRPr lang="fr-FR" sz="24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Significant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head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injury</a:t>
            </a:r>
            <a:r>
              <a:rPr lang="fr-FR" sz="2400" dirty="0">
                <a:latin typeface="Arial"/>
                <a:cs typeface="Arial"/>
              </a:rPr>
              <a:t>: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Meningitis</a:t>
            </a:r>
            <a:r>
              <a:rPr lang="fr-FR" sz="2400" dirty="0">
                <a:latin typeface="Arial"/>
                <a:cs typeface="Arial"/>
              </a:rPr>
              <a:t>/</a:t>
            </a:r>
            <a:r>
              <a:rPr lang="fr-FR" sz="2400" dirty="0" err="1">
                <a:latin typeface="Arial"/>
                <a:cs typeface="Arial"/>
              </a:rPr>
              <a:t>encephalitis</a:t>
            </a:r>
            <a:r>
              <a:rPr lang="fr-FR" sz="2400" dirty="0">
                <a:latin typeface="Arial"/>
                <a:cs typeface="Arial"/>
              </a:rPr>
              <a:t>: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>
                <a:latin typeface="Arial"/>
                <a:cs typeface="Arial"/>
              </a:rPr>
              <a:t> Familial </a:t>
            </a:r>
            <a:r>
              <a:rPr lang="fr-FR" sz="2400" dirty="0" err="1">
                <a:latin typeface="Arial"/>
                <a:cs typeface="Arial"/>
              </a:rPr>
              <a:t>history</a:t>
            </a:r>
            <a:r>
              <a:rPr lang="fr-FR" sz="2400" dirty="0">
                <a:latin typeface="Arial"/>
                <a:cs typeface="Arial"/>
              </a:rPr>
              <a:t> of </a:t>
            </a:r>
            <a:r>
              <a:rPr lang="fr-FR" sz="2400" dirty="0" err="1">
                <a:latin typeface="Arial"/>
                <a:cs typeface="Arial"/>
              </a:rPr>
              <a:t>epilepsy</a:t>
            </a:r>
            <a:r>
              <a:rPr lang="fr-FR" sz="2400" dirty="0">
                <a:latin typeface="Arial"/>
                <a:cs typeface="Arial"/>
              </a:rPr>
              <a:t>: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Other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significant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past-history</a:t>
            </a:r>
            <a:r>
              <a:rPr lang="fr-FR" sz="2400" dirty="0">
                <a:latin typeface="Arial"/>
                <a:cs typeface="Arial"/>
              </a:rPr>
              <a:t>: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>
                <a:latin typeface="Arial"/>
                <a:cs typeface="Arial"/>
              </a:rPr>
              <a:t>Vaccination 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5D6F6E-9DF6-254E-932E-66E4DE56F3D8}"/>
              </a:ext>
            </a:extLst>
          </p:cNvPr>
          <p:cNvSpPr/>
          <p:nvPr/>
        </p:nvSpPr>
        <p:spPr>
          <a:xfrm>
            <a:off x="1573037" y="346279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24680" y="-10134"/>
            <a:ext cx="1547664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152400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1822780" y="682201"/>
            <a:ext cx="6751637" cy="697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>
                <a:latin typeface="Arial"/>
                <a:cs typeface="Arial"/>
              </a:rPr>
              <a:t>First </a:t>
            </a:r>
            <a:r>
              <a:rPr lang="fr-FR" sz="2400" dirty="0" err="1">
                <a:latin typeface="Arial"/>
                <a:cs typeface="Arial"/>
              </a:rPr>
              <a:t>seizure</a:t>
            </a:r>
            <a:r>
              <a:rPr lang="fr-FR" sz="2400" dirty="0">
                <a:latin typeface="Arial"/>
                <a:cs typeface="Arial"/>
              </a:rPr>
              <a:t> </a:t>
            </a: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>
                <a:latin typeface="Arial"/>
                <a:cs typeface="Arial"/>
              </a:rPr>
              <a:t>Age of </a:t>
            </a:r>
            <a:r>
              <a:rPr lang="fr-FR" sz="2400" dirty="0" err="1">
                <a:latin typeface="Arial"/>
                <a:cs typeface="Arial"/>
              </a:rPr>
              <a:t>onset</a:t>
            </a:r>
            <a:endParaRPr lang="fr-FR" sz="2400" dirty="0">
              <a:latin typeface="Arial"/>
              <a:cs typeface="Arial"/>
            </a:endParaRP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semiology</a:t>
            </a:r>
            <a:endParaRPr lang="fr-FR" sz="24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Subsequent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seizures</a:t>
            </a:r>
            <a:r>
              <a:rPr lang="fr-FR" sz="2400" dirty="0">
                <a:latin typeface="Arial"/>
                <a:cs typeface="Arial"/>
              </a:rPr>
              <a:t>:</a:t>
            </a: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dirty="0" err="1">
                <a:latin typeface="Arial"/>
                <a:cs typeface="Arial"/>
              </a:rPr>
              <a:t>Describe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each</a:t>
            </a:r>
            <a:r>
              <a:rPr lang="fr-FR" dirty="0">
                <a:latin typeface="Arial"/>
                <a:cs typeface="Arial"/>
              </a:rPr>
              <a:t> type, </a:t>
            </a:r>
            <a:r>
              <a:rPr lang="fr-FR" dirty="0" err="1">
                <a:latin typeface="Arial"/>
                <a:cs typeface="Arial"/>
              </a:rPr>
              <a:t>age</a:t>
            </a:r>
            <a:r>
              <a:rPr lang="fr-FR" dirty="0">
                <a:latin typeface="Arial"/>
                <a:cs typeface="Arial"/>
              </a:rPr>
              <a:t> of </a:t>
            </a:r>
            <a:r>
              <a:rPr lang="fr-FR" dirty="0" err="1">
                <a:latin typeface="Arial"/>
                <a:cs typeface="Arial"/>
              </a:rPr>
              <a:t>onset</a:t>
            </a:r>
            <a:r>
              <a:rPr lang="fr-FR" dirty="0">
                <a:latin typeface="Arial"/>
                <a:cs typeface="Arial"/>
              </a:rPr>
              <a:t>, </a:t>
            </a:r>
            <a:r>
              <a:rPr lang="fr-FR" dirty="0" err="1">
                <a:latin typeface="Arial"/>
                <a:cs typeface="Arial"/>
              </a:rPr>
              <a:t>frequency</a:t>
            </a:r>
            <a:r>
              <a:rPr lang="fr-FR" dirty="0">
                <a:latin typeface="Arial"/>
                <a:cs typeface="Arial"/>
              </a:rPr>
              <a:t>, duration 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Current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seizures</a:t>
            </a:r>
            <a:endParaRPr lang="fr-FR" sz="2400" dirty="0">
              <a:latin typeface="Arial"/>
              <a:cs typeface="Arial"/>
            </a:endParaRP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Each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seizure</a:t>
            </a:r>
            <a:r>
              <a:rPr lang="fr-FR" sz="2400" dirty="0">
                <a:latin typeface="Arial"/>
                <a:cs typeface="Arial"/>
              </a:rPr>
              <a:t> type </a:t>
            </a:r>
            <a:r>
              <a:rPr lang="fr-FR" dirty="0">
                <a:latin typeface="Arial"/>
                <a:cs typeface="Arial"/>
              </a:rPr>
              <a:t>(as new ILAE classification Fisher et al 2017, </a:t>
            </a:r>
            <a:r>
              <a:rPr lang="fr-FR" dirty="0" err="1">
                <a:latin typeface="Arial"/>
                <a:cs typeface="Arial"/>
              </a:rPr>
              <a:t>describe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where</a:t>
            </a:r>
            <a:r>
              <a:rPr lang="fr-FR" dirty="0">
                <a:latin typeface="Arial"/>
                <a:cs typeface="Arial"/>
              </a:rPr>
              <a:t> </a:t>
            </a:r>
            <a:r>
              <a:rPr lang="fr-FR" dirty="0" err="1">
                <a:latin typeface="Arial"/>
                <a:cs typeface="Arial"/>
              </a:rPr>
              <a:t>unknown</a:t>
            </a:r>
            <a:r>
              <a:rPr lang="fr-FR" dirty="0">
                <a:latin typeface="Arial"/>
                <a:cs typeface="Arial"/>
              </a:rPr>
              <a:t>)</a:t>
            </a:r>
            <a:endParaRPr lang="fr-FR" sz="2400" dirty="0">
              <a:latin typeface="Arial"/>
              <a:cs typeface="Arial"/>
            </a:endParaRP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>
                <a:latin typeface="Arial"/>
                <a:cs typeface="Arial"/>
              </a:rPr>
              <a:t>Duration</a:t>
            </a: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Frequency</a:t>
            </a:r>
            <a:endParaRPr lang="fr-FR" sz="2400" dirty="0">
              <a:latin typeface="Arial"/>
              <a:cs typeface="Arial"/>
            </a:endParaRP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>
                <a:latin typeface="Arial"/>
                <a:cs typeface="Arial"/>
              </a:rPr>
              <a:t>Time of occurrence </a:t>
            </a: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Precipitating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factors</a:t>
            </a:r>
            <a:r>
              <a:rPr lang="fr-FR" sz="2400" dirty="0">
                <a:latin typeface="Arial"/>
                <a:cs typeface="Arial"/>
              </a:rPr>
              <a:t> (</a:t>
            </a:r>
            <a:r>
              <a:rPr lang="fr-FR" sz="2400" dirty="0" err="1">
                <a:latin typeface="Arial"/>
                <a:cs typeface="Arial"/>
              </a:rPr>
              <a:t>eg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wake</a:t>
            </a:r>
            <a:r>
              <a:rPr lang="fr-FR" sz="2400" dirty="0">
                <a:latin typeface="Arial"/>
                <a:cs typeface="Arial"/>
              </a:rPr>
              <a:t>/</a:t>
            </a:r>
            <a:r>
              <a:rPr lang="fr-FR" sz="2400" dirty="0" err="1">
                <a:latin typeface="Arial"/>
                <a:cs typeface="Arial"/>
              </a:rPr>
              <a:t>sleep</a:t>
            </a:r>
            <a:r>
              <a:rPr lang="fr-FR" sz="2400" dirty="0">
                <a:latin typeface="Arial"/>
                <a:cs typeface="Arial"/>
              </a:rPr>
              <a:t>)</a:t>
            </a: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US" sz="2000" i="1" dirty="0">
              <a:solidFill>
                <a:srgbClr val="00B0F0"/>
              </a:solidFill>
              <a:latin typeface="Arial"/>
              <a:cs typeface="Arial"/>
            </a:endParaRPr>
          </a:p>
          <a:p>
            <a:pPr marL="0" lvl="1" eaLnBrk="0" hangingPunct="0">
              <a:spcBef>
                <a:spcPts val="1200"/>
              </a:spcBef>
            </a:pPr>
            <a:r>
              <a:rPr lang="fr-FR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4583832" y="282091"/>
            <a:ext cx="4323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Age,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C7B537-32F8-7640-8825-072250642FE8}"/>
              </a:ext>
            </a:extLst>
          </p:cNvPr>
          <p:cNvSpPr/>
          <p:nvPr/>
        </p:nvSpPr>
        <p:spPr>
          <a:xfrm>
            <a:off x="13229" y="830089"/>
            <a:ext cx="1548581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Neurodev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Neuropsy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Conclusion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550AE9-FB00-C946-887D-3FE2B07E0EF0}"/>
              </a:ext>
            </a:extLst>
          </p:cNvPr>
          <p:cNvSpPr/>
          <p:nvPr/>
        </p:nvSpPr>
        <p:spPr>
          <a:xfrm>
            <a:off x="1573037" y="346279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19104" y="764704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1775520" y="1145388"/>
            <a:ext cx="10081120" cy="36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</a:pPr>
            <a:endParaRPr lang="fr-FR" sz="24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Antiseizure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medications</a:t>
            </a:r>
            <a:r>
              <a:rPr lang="fr-FR" sz="2400" dirty="0">
                <a:latin typeface="Arial"/>
                <a:cs typeface="Arial"/>
              </a:rPr>
              <a:t> and </a:t>
            </a:r>
            <a:r>
              <a:rPr lang="fr-FR" sz="2400" dirty="0" err="1">
                <a:latin typeface="Arial"/>
                <a:cs typeface="Arial"/>
              </a:rPr>
              <a:t>other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therapies</a:t>
            </a:r>
            <a:r>
              <a:rPr lang="fr-FR" sz="2400" dirty="0">
                <a:latin typeface="Arial"/>
                <a:cs typeface="Arial"/>
              </a:rPr>
              <a:t> till date (</a:t>
            </a:r>
            <a:r>
              <a:rPr lang="fr-FR" sz="2400" b="1" dirty="0" err="1">
                <a:solidFill>
                  <a:srgbClr val="FF0000"/>
                </a:solidFill>
                <a:latin typeface="Arial"/>
                <a:cs typeface="Arial"/>
              </a:rPr>
              <a:t>make</a:t>
            </a:r>
            <a:r>
              <a:rPr lang="fr-FR" sz="2400" b="1" dirty="0">
                <a:solidFill>
                  <a:srgbClr val="FF0000"/>
                </a:solidFill>
                <a:latin typeface="Arial"/>
                <a:cs typeface="Arial"/>
              </a:rPr>
              <a:t> sure to </a:t>
            </a:r>
            <a:r>
              <a:rPr lang="fr-FR" sz="2400" b="1" dirty="0" err="1">
                <a:solidFill>
                  <a:srgbClr val="FF0000"/>
                </a:solidFill>
                <a:latin typeface="Arial"/>
                <a:cs typeface="Arial"/>
              </a:rPr>
              <a:t>include</a:t>
            </a:r>
            <a:r>
              <a:rPr lang="fr-FR" sz="2400" b="1" dirty="0">
                <a:solidFill>
                  <a:srgbClr val="FF0000"/>
                </a:solidFill>
                <a:latin typeface="Arial"/>
                <a:cs typeface="Arial"/>
              </a:rPr>
              <a:t> the </a:t>
            </a:r>
            <a:r>
              <a:rPr lang="fr-FR" sz="2400" b="1" dirty="0" err="1">
                <a:solidFill>
                  <a:srgbClr val="FF0000"/>
                </a:solidFill>
                <a:latin typeface="Arial"/>
                <a:cs typeface="Arial"/>
              </a:rPr>
              <a:t>drug</a:t>
            </a:r>
            <a:r>
              <a:rPr lang="fr-FR" sz="2400" b="1" dirty="0">
                <a:solidFill>
                  <a:srgbClr val="FF0000"/>
                </a:solidFill>
                <a:latin typeface="Arial"/>
                <a:cs typeface="Arial"/>
              </a:rPr>
              <a:t> associations </a:t>
            </a:r>
            <a:r>
              <a:rPr lang="fr-FR" sz="2400" b="1" dirty="0" err="1">
                <a:solidFill>
                  <a:srgbClr val="FF0000"/>
                </a:solidFill>
                <a:latin typeface="Arial"/>
                <a:cs typeface="Arial"/>
              </a:rPr>
              <a:t>used</a:t>
            </a:r>
            <a:r>
              <a:rPr lang="fr-FR" sz="2400" b="1" dirty="0">
                <a:solidFill>
                  <a:srgbClr val="FF0000"/>
                </a:solidFill>
                <a:latin typeface="Arial"/>
                <a:cs typeface="Arial"/>
              </a:rPr>
              <a:t>, not </a:t>
            </a:r>
            <a:r>
              <a:rPr lang="fr-FR" sz="2400" b="1" dirty="0" err="1">
                <a:solidFill>
                  <a:srgbClr val="FF0000"/>
                </a:solidFill>
                <a:latin typeface="Arial"/>
                <a:cs typeface="Arial"/>
              </a:rPr>
              <a:t>just</a:t>
            </a:r>
            <a:r>
              <a:rPr lang="fr-FR" sz="2400" b="1" dirty="0">
                <a:solidFill>
                  <a:srgbClr val="FF0000"/>
                </a:solidFill>
                <a:latin typeface="Arial"/>
                <a:cs typeface="Arial"/>
              </a:rPr>
              <a:t> a </a:t>
            </a:r>
            <a:r>
              <a:rPr lang="fr-FR" sz="2400" b="1" dirty="0" err="1">
                <a:solidFill>
                  <a:srgbClr val="FF0000"/>
                </a:solidFill>
                <a:latin typeface="Arial"/>
                <a:cs typeface="Arial"/>
              </a:rPr>
              <a:t>list</a:t>
            </a:r>
            <a:r>
              <a:rPr lang="fr-FR" sz="2400" b="1" dirty="0">
                <a:solidFill>
                  <a:srgbClr val="FF0000"/>
                </a:solidFill>
                <a:latin typeface="Arial"/>
                <a:cs typeface="Arial"/>
              </a:rPr>
              <a:t> pf </a:t>
            </a:r>
            <a:r>
              <a:rPr lang="fr-FR" sz="2400" b="1" dirty="0" err="1">
                <a:solidFill>
                  <a:srgbClr val="FF0000"/>
                </a:solidFill>
                <a:latin typeface="Arial"/>
                <a:cs typeface="Arial"/>
              </a:rPr>
              <a:t>ASMs</a:t>
            </a:r>
            <a:r>
              <a:rPr lang="fr-FR" sz="2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sz="2400" dirty="0">
                <a:latin typeface="Arial"/>
                <a:cs typeface="Arial"/>
              </a:rPr>
              <a:t>!)</a:t>
            </a:r>
            <a:endParaRPr lang="fr-FR" sz="2400" dirty="0">
              <a:solidFill>
                <a:schemeClr val="accent2"/>
              </a:solidFill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Any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specific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therapy</a:t>
            </a:r>
            <a:r>
              <a:rPr lang="fr-FR" sz="2400" dirty="0">
                <a:latin typeface="Arial"/>
                <a:cs typeface="Arial"/>
              </a:rPr>
              <a:t> or association </a:t>
            </a:r>
            <a:r>
              <a:rPr lang="fr-FR" sz="2400" dirty="0" err="1">
                <a:latin typeface="Arial"/>
                <a:cs typeface="Arial"/>
              </a:rPr>
              <a:t>showing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some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benefit</a:t>
            </a:r>
            <a:r>
              <a:rPr lang="fr-FR" sz="2400" dirty="0">
                <a:latin typeface="Arial"/>
                <a:cs typeface="Arial"/>
              </a:rPr>
              <a:t> / aggravation</a:t>
            </a: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>
                <a:latin typeface="Arial"/>
                <a:cs typeface="Arial"/>
              </a:rPr>
              <a:t>Age, </a:t>
            </a:r>
            <a:r>
              <a:rPr lang="fr-FR" sz="2400" dirty="0" err="1">
                <a:latin typeface="Arial"/>
                <a:cs typeface="Arial"/>
              </a:rPr>
              <a:t>seizure</a:t>
            </a:r>
            <a:r>
              <a:rPr lang="fr-FR" sz="2400" dirty="0">
                <a:latin typeface="Arial"/>
                <a:cs typeface="Arial"/>
              </a:rPr>
              <a:t> type 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Longest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seizure</a:t>
            </a:r>
            <a:r>
              <a:rPr lang="fr-FR" sz="2400" dirty="0">
                <a:latin typeface="Arial"/>
                <a:cs typeface="Arial"/>
              </a:rPr>
              <a:t>-free </a:t>
            </a:r>
            <a:r>
              <a:rPr lang="fr-FR" sz="2400" dirty="0" err="1">
                <a:latin typeface="Arial"/>
                <a:cs typeface="Arial"/>
              </a:rPr>
              <a:t>period</a:t>
            </a:r>
            <a:r>
              <a:rPr lang="fr-FR" sz="2400" dirty="0">
                <a:latin typeface="Arial"/>
                <a:cs typeface="Arial"/>
              </a:rPr>
              <a:t>, </a:t>
            </a:r>
            <a:r>
              <a:rPr lang="fr-FR" sz="2400" dirty="0" err="1">
                <a:latin typeface="Arial"/>
                <a:cs typeface="Arial"/>
              </a:rPr>
              <a:t>specify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medication</a:t>
            </a:r>
            <a:r>
              <a:rPr lang="fr-FR" sz="2400" dirty="0">
                <a:latin typeface="Arial"/>
                <a:cs typeface="Arial"/>
              </a:rPr>
              <a:t> and </a:t>
            </a:r>
            <a:r>
              <a:rPr lang="fr-FR" sz="2400" dirty="0" err="1">
                <a:latin typeface="Arial"/>
                <a:cs typeface="Arial"/>
              </a:rPr>
              <a:t>age</a:t>
            </a:r>
            <a:r>
              <a:rPr lang="fr-FR" sz="2400" dirty="0">
                <a:latin typeface="Arial"/>
                <a:cs typeface="Arial"/>
              </a:rPr>
              <a:t>:</a:t>
            </a: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fr-FR" sz="2400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81062" y="330890"/>
            <a:ext cx="332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Age,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26848"/>
            <a:ext cx="1547664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2" name="Rectangle 11"/>
          <p:cNvSpPr/>
          <p:nvPr/>
        </p:nvSpPr>
        <p:spPr>
          <a:xfrm>
            <a:off x="0" y="60571"/>
            <a:ext cx="1548581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Neurodev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Neuropsy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Conclusion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C8BDCD-4CE9-7547-8C34-22ED6A268038}"/>
              </a:ext>
            </a:extLst>
          </p:cNvPr>
          <p:cNvSpPr/>
          <p:nvPr/>
        </p:nvSpPr>
        <p:spPr>
          <a:xfrm>
            <a:off x="1573037" y="346279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2400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1847529" y="1459846"/>
            <a:ext cx="8333110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>
                <a:latin typeface="Arial"/>
                <a:cs typeface="Arial"/>
              </a:rPr>
              <a:t>General </a:t>
            </a:r>
            <a:r>
              <a:rPr lang="fr-FR" sz="2400" dirty="0" err="1">
                <a:latin typeface="Arial"/>
                <a:cs typeface="Arial"/>
              </a:rPr>
              <a:t>examination</a:t>
            </a:r>
            <a:endParaRPr lang="fr-FR" sz="2400" dirty="0">
              <a:latin typeface="Arial"/>
              <a:cs typeface="Arial"/>
            </a:endParaRP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Other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organ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involvement</a:t>
            </a:r>
            <a:endParaRPr lang="fr-FR" sz="2400" dirty="0">
              <a:latin typeface="Arial"/>
              <a:cs typeface="Arial"/>
            </a:endParaRP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Dysmorphic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features</a:t>
            </a:r>
            <a:r>
              <a:rPr lang="fr-FR" sz="2400" dirty="0">
                <a:latin typeface="Arial"/>
                <a:cs typeface="Arial"/>
              </a:rPr>
              <a:t> </a:t>
            </a: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Dermatological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examination</a:t>
            </a:r>
            <a:endParaRPr lang="fr-FR" sz="24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Neurological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examination</a:t>
            </a:r>
            <a:endParaRPr lang="fr-FR" sz="24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US" sz="2000" i="1" dirty="0">
              <a:latin typeface="Arial"/>
              <a:cs typeface="Arial"/>
            </a:endParaRPr>
          </a:p>
          <a:p>
            <a:pPr marL="0" lvl="1" eaLnBrk="0" hangingPunct="0">
              <a:spcBef>
                <a:spcPts val="1200"/>
              </a:spcBef>
            </a:pPr>
            <a:r>
              <a:rPr lang="fr-FR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4643227" y="315501"/>
            <a:ext cx="4323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Age,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371" y="-26848"/>
            <a:ext cx="1547664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1" name="Rectangle 10"/>
          <p:cNvSpPr/>
          <p:nvPr/>
        </p:nvSpPr>
        <p:spPr>
          <a:xfrm>
            <a:off x="20371" y="63634"/>
            <a:ext cx="1548581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Neurodev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Neuropsy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Conclusion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17391C-5F6B-E14D-A895-8405E413B07C}"/>
              </a:ext>
            </a:extLst>
          </p:cNvPr>
          <p:cNvSpPr/>
          <p:nvPr/>
        </p:nvSpPr>
        <p:spPr>
          <a:xfrm>
            <a:off x="1573037" y="346279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</p:spTree>
    <p:extLst>
      <p:ext uri="{BB962C8B-B14F-4D97-AF65-F5344CB8AC3E}">
        <p14:creationId xmlns:p14="http://schemas.microsoft.com/office/powerpoint/2010/main" val="597572087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2400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2999656" y="2342135"/>
            <a:ext cx="6934200" cy="1202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fr-FR" sz="2400" dirty="0" err="1">
                <a:latin typeface="Arial"/>
                <a:cs typeface="Arial"/>
              </a:rPr>
              <a:t>Interictal</a:t>
            </a:r>
            <a:r>
              <a:rPr lang="fr-FR" sz="2400" dirty="0">
                <a:latin typeface="Arial"/>
                <a:cs typeface="Arial"/>
              </a:rPr>
              <a:t> EEG, </a:t>
            </a:r>
            <a:r>
              <a:rPr lang="fr-FR" sz="2400" dirty="0" err="1">
                <a:latin typeface="Arial"/>
                <a:cs typeface="Arial"/>
              </a:rPr>
              <a:t>both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awake</a:t>
            </a:r>
            <a:r>
              <a:rPr lang="fr-FR" sz="2400" dirty="0">
                <a:latin typeface="Arial"/>
                <a:cs typeface="Arial"/>
              </a:rPr>
              <a:t> and </a:t>
            </a:r>
            <a:r>
              <a:rPr lang="fr-FR" sz="2400" dirty="0" err="1">
                <a:latin typeface="Arial"/>
                <a:cs typeface="Arial"/>
              </a:rPr>
              <a:t>sleep</a:t>
            </a:r>
            <a:r>
              <a:rPr lang="fr-FR" sz="2400" dirty="0">
                <a:latin typeface="Arial"/>
                <a:cs typeface="Arial"/>
              </a:rPr>
              <a:t> </a:t>
            </a:r>
          </a:p>
          <a:p>
            <a:pPr>
              <a:lnSpc>
                <a:spcPct val="140000"/>
              </a:lnSpc>
              <a:buClr>
                <a:srgbClr val="000099"/>
              </a:buClr>
            </a:pPr>
            <a:r>
              <a:rPr lang="fr-FR" sz="2400" dirty="0">
                <a:latin typeface="Arial"/>
                <a:cs typeface="Arial"/>
              </a:rPr>
              <a:t>(</a:t>
            </a:r>
            <a:r>
              <a:rPr lang="fr-FR" sz="2400" dirty="0" err="1">
                <a:latin typeface="Arial"/>
                <a:cs typeface="Arial"/>
              </a:rPr>
              <a:t>choose</a:t>
            </a:r>
            <a:r>
              <a:rPr lang="fr-FR" sz="2400" dirty="0">
                <a:latin typeface="Arial"/>
                <a:cs typeface="Arial"/>
              </a:rPr>
              <a:t> 1-2 </a:t>
            </a:r>
            <a:r>
              <a:rPr lang="fr-FR" sz="2400" dirty="0" err="1">
                <a:latin typeface="Arial"/>
                <a:cs typeface="Arial"/>
              </a:rPr>
              <a:t>representative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sequences</a:t>
            </a:r>
            <a:r>
              <a:rPr lang="fr-FR" sz="2400" dirty="0">
                <a:latin typeface="Arial"/>
                <a:cs typeface="Arial"/>
              </a:rPr>
              <a:t>)</a:t>
            </a:r>
          </a:p>
          <a:p>
            <a:pPr>
              <a:lnSpc>
                <a:spcPct val="140000"/>
              </a:lnSpc>
              <a:buClr>
                <a:srgbClr val="000099"/>
              </a:buClr>
            </a:pPr>
            <a:endParaRPr lang="fr-FR" sz="400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15880" y="271149"/>
            <a:ext cx="3675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Age,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24680" y="0"/>
            <a:ext cx="1547664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2" name="Rectangle 11"/>
          <p:cNvSpPr/>
          <p:nvPr/>
        </p:nvSpPr>
        <p:spPr>
          <a:xfrm>
            <a:off x="31887" y="205525"/>
            <a:ext cx="1548581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Neurodev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Neuropsy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Conclusion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20F2FE-C562-0A4F-9FFB-ED81C19F4C6A}"/>
              </a:ext>
            </a:extLst>
          </p:cNvPr>
          <p:cNvSpPr/>
          <p:nvPr/>
        </p:nvSpPr>
        <p:spPr>
          <a:xfrm>
            <a:off x="1573037" y="346279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24680" y="-10134"/>
            <a:ext cx="1547664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152400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1799150" y="1628800"/>
            <a:ext cx="9337410" cy="408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en-GB" sz="2400" dirty="0">
                <a:latin typeface="Arial"/>
                <a:cs typeface="Arial"/>
              </a:rPr>
              <a:t>Incorporate selected </a:t>
            </a:r>
            <a:r>
              <a:rPr lang="en-GB" sz="2400" dirty="0">
                <a:highlight>
                  <a:srgbClr val="FFFF00"/>
                </a:highlight>
                <a:latin typeface="Arial"/>
                <a:cs typeface="Arial"/>
              </a:rPr>
              <a:t>video (or VEEG) sequences of </a:t>
            </a:r>
            <a:r>
              <a:rPr lang="en-GB" sz="2400" b="1" dirty="0">
                <a:highlight>
                  <a:srgbClr val="FFFF00"/>
                </a:highlight>
                <a:latin typeface="Arial"/>
                <a:cs typeface="Arial"/>
              </a:rPr>
              <a:t>ictal</a:t>
            </a:r>
            <a:r>
              <a:rPr lang="en-GB" sz="2400" dirty="0">
                <a:highlight>
                  <a:srgbClr val="FFFF00"/>
                </a:highlight>
                <a:latin typeface="Arial"/>
                <a:cs typeface="Arial"/>
              </a:rPr>
              <a:t> events </a:t>
            </a:r>
            <a:r>
              <a:rPr lang="en-GB" sz="2400" dirty="0">
                <a:latin typeface="Arial"/>
                <a:cs typeface="Arial"/>
              </a:rPr>
              <a:t>when available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en-GB" sz="2400" dirty="0">
                <a:latin typeface="Arial"/>
                <a:cs typeface="Arial"/>
              </a:rPr>
              <a:t>Make sure they are short in duration and include onset of the clinical event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en-GB" sz="2400" dirty="0">
                <a:latin typeface="Arial"/>
                <a:cs typeface="Arial"/>
              </a:rPr>
              <a:t> If a VEEG include 30-30 seconds (or more if a change in rhythm) before the clinical onset </a:t>
            </a: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endParaRPr lang="en-GB" sz="2000" i="1" dirty="0">
              <a:solidFill>
                <a:srgbClr val="00B0F0"/>
              </a:solidFill>
              <a:latin typeface="Arial"/>
              <a:cs typeface="Arial"/>
            </a:endParaRPr>
          </a:p>
          <a:p>
            <a:pPr marL="0" lvl="1" eaLnBrk="0" hangingPunct="0">
              <a:spcBef>
                <a:spcPts val="1200"/>
              </a:spcBef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4583832" y="282091"/>
            <a:ext cx="4323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Age,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C7B537-32F8-7640-8825-072250642FE8}"/>
              </a:ext>
            </a:extLst>
          </p:cNvPr>
          <p:cNvSpPr/>
          <p:nvPr/>
        </p:nvSpPr>
        <p:spPr>
          <a:xfrm>
            <a:off x="13229" y="830089"/>
            <a:ext cx="1548581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Neurodev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Neuropsy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Conclusion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550AE9-FB00-C946-887D-3FE2B07E0EF0}"/>
              </a:ext>
            </a:extLst>
          </p:cNvPr>
          <p:cNvSpPr/>
          <p:nvPr/>
        </p:nvSpPr>
        <p:spPr>
          <a:xfrm>
            <a:off x="1573037" y="346279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</p:spTree>
    <p:extLst>
      <p:ext uri="{BB962C8B-B14F-4D97-AF65-F5344CB8AC3E}">
        <p14:creationId xmlns:p14="http://schemas.microsoft.com/office/powerpoint/2010/main" val="1578486427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2400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847528" y="1447800"/>
            <a:ext cx="9721080" cy="276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Early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milestones</a:t>
            </a:r>
            <a:r>
              <a:rPr lang="fr-FR" sz="2400" dirty="0">
                <a:latin typeface="Arial"/>
                <a:cs typeface="Arial"/>
              </a:rPr>
              <a:t>:</a:t>
            </a: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Delayed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prior</a:t>
            </a:r>
            <a:r>
              <a:rPr lang="fr-FR" sz="2400" dirty="0">
                <a:latin typeface="Arial"/>
                <a:cs typeface="Arial"/>
              </a:rPr>
              <a:t> to </a:t>
            </a:r>
            <a:r>
              <a:rPr lang="fr-FR" sz="2400" dirty="0" err="1">
                <a:latin typeface="Arial"/>
                <a:cs typeface="Arial"/>
              </a:rPr>
              <a:t>seizure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onset</a:t>
            </a:r>
            <a:r>
              <a:rPr lang="fr-FR" sz="2400" dirty="0">
                <a:latin typeface="Arial"/>
                <a:cs typeface="Arial"/>
              </a:rPr>
              <a:t>?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Later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progress</a:t>
            </a:r>
            <a:r>
              <a:rPr lang="fr-FR" sz="2400" dirty="0">
                <a:latin typeface="Arial"/>
                <a:cs typeface="Arial"/>
              </a:rPr>
              <a:t>:</a:t>
            </a: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>
                <a:latin typeface="Arial"/>
                <a:cs typeface="Arial"/>
              </a:rPr>
              <a:t>Evidence of plateau/</a:t>
            </a:r>
            <a:r>
              <a:rPr lang="fr-FR" sz="2400" dirty="0" err="1">
                <a:latin typeface="Arial"/>
                <a:cs typeface="Arial"/>
              </a:rPr>
              <a:t>regression</a:t>
            </a:r>
            <a:r>
              <a:rPr lang="fr-FR" sz="2400" dirty="0">
                <a:latin typeface="Arial"/>
                <a:cs typeface="Arial"/>
              </a:rPr>
              <a:t>:</a:t>
            </a:r>
            <a:endParaRPr dirty="0"/>
          </a:p>
          <a:p>
            <a:pPr lvl="1">
              <a:spcBef>
                <a:spcPts val="1800"/>
              </a:spcBef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Latest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neurodevelopmental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testing</a:t>
            </a:r>
            <a:r>
              <a:rPr lang="fr-FR" sz="2400" dirty="0">
                <a:latin typeface="Arial"/>
                <a:cs typeface="Arial"/>
              </a:rPr>
              <a:t>:</a:t>
            </a:r>
          </a:p>
        </p:txBody>
      </p:sp>
      <p:sp>
        <p:nvSpPr>
          <p:cNvPr id="7" name="Rectangle 6"/>
          <p:cNvSpPr/>
          <p:nvPr/>
        </p:nvSpPr>
        <p:spPr>
          <a:xfrm>
            <a:off x="5087888" y="346555"/>
            <a:ext cx="446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Age,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547664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2" name="Rectangle 11"/>
          <p:cNvSpPr/>
          <p:nvPr/>
        </p:nvSpPr>
        <p:spPr>
          <a:xfrm>
            <a:off x="21416" y="487025"/>
            <a:ext cx="1548581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b="1" dirty="0" err="1">
                <a:latin typeface="Arial"/>
                <a:cs typeface="Arial"/>
              </a:rPr>
              <a:t>Neurodev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Neuropsy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Conclusion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DB463B-C542-3A4E-BCCE-CE4D9EBAD5E7}"/>
              </a:ext>
            </a:extLst>
          </p:cNvPr>
          <p:cNvSpPr/>
          <p:nvPr/>
        </p:nvSpPr>
        <p:spPr>
          <a:xfrm>
            <a:off x="1573037" y="346279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</p:spTree>
    <p:extLst>
      <p:ext uri="{BB962C8B-B14F-4D97-AF65-F5344CB8AC3E}">
        <p14:creationId xmlns:p14="http://schemas.microsoft.com/office/powerpoint/2010/main" val="1702937072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2400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919536" y="1447801"/>
            <a:ext cx="9649072" cy="211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Summary</a:t>
            </a:r>
            <a:r>
              <a:rPr lang="fr-FR" sz="2400" dirty="0">
                <a:latin typeface="Arial"/>
                <a:cs typeface="Arial"/>
              </a:rPr>
              <a:t> of </a:t>
            </a:r>
            <a:r>
              <a:rPr lang="fr-FR" sz="2400" dirty="0" err="1">
                <a:latin typeface="Arial"/>
                <a:cs typeface="Arial"/>
              </a:rPr>
              <a:t>neuropsychological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evaluation</a:t>
            </a:r>
            <a:endParaRPr lang="fr-FR" sz="2400" dirty="0">
              <a:latin typeface="Arial"/>
              <a:cs typeface="Arial"/>
            </a:endParaRP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Eg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behavioural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scales</a:t>
            </a:r>
            <a:endParaRPr lang="fr-FR" sz="2400" dirty="0">
              <a:latin typeface="Arial"/>
              <a:cs typeface="Arial"/>
            </a:endParaRP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Psychiatric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questionairres</a:t>
            </a:r>
            <a:endParaRPr lang="fr-FR" sz="2400" dirty="0">
              <a:latin typeface="Arial"/>
              <a:cs typeface="Arial"/>
            </a:endParaRPr>
          </a:p>
          <a:p>
            <a:pPr lvl="1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School</a:t>
            </a:r>
            <a:r>
              <a:rPr lang="fr-FR" sz="2400" dirty="0">
                <a:latin typeface="Arial"/>
                <a:cs typeface="Arial"/>
              </a:rPr>
              <a:t> performance: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5087888" y="250666"/>
            <a:ext cx="3963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Age,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63" y="16124"/>
            <a:ext cx="1547664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2" name="Rectangle 11"/>
          <p:cNvSpPr/>
          <p:nvPr/>
        </p:nvSpPr>
        <p:spPr>
          <a:xfrm>
            <a:off x="0" y="179249"/>
            <a:ext cx="1548581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Neurodev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b="1" dirty="0" err="1">
                <a:latin typeface="Arial"/>
                <a:cs typeface="Arial"/>
              </a:rPr>
              <a:t>Neuropsycho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Conclusion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B65BB0-A110-C648-A1D0-1ECEFC1E2E51}"/>
              </a:ext>
            </a:extLst>
          </p:cNvPr>
          <p:cNvSpPr/>
          <p:nvPr/>
        </p:nvSpPr>
        <p:spPr>
          <a:xfrm>
            <a:off x="7752185" y="949742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Arial"/>
                <a:cs typeface="Arial"/>
              </a:rPr>
              <a:t>(when applicable) 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4B4A90-5837-C148-92E4-AE606D0F85A1}"/>
              </a:ext>
            </a:extLst>
          </p:cNvPr>
          <p:cNvSpPr/>
          <p:nvPr/>
        </p:nvSpPr>
        <p:spPr>
          <a:xfrm>
            <a:off x="1573037" y="346279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2400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720801" y="1988840"/>
            <a:ext cx="7921204" cy="2618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Anatomical</a:t>
            </a:r>
            <a:r>
              <a:rPr lang="fr-FR" sz="2400" dirty="0">
                <a:latin typeface="Arial"/>
                <a:cs typeface="Arial"/>
              </a:rPr>
              <a:t> MRI: 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>
                <a:latin typeface="Arial"/>
                <a:cs typeface="Arial"/>
              </a:rPr>
              <a:t>CT scan: 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Presurgical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imaging</a:t>
            </a:r>
            <a:endParaRPr lang="fr-FR" sz="2400" dirty="0">
              <a:latin typeface="Arial"/>
              <a:cs typeface="Arial"/>
            </a:endParaRP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fMRI</a:t>
            </a:r>
            <a:r>
              <a:rPr lang="fr-FR" sz="2400" dirty="0">
                <a:latin typeface="Arial"/>
                <a:cs typeface="Arial"/>
              </a:rPr>
              <a:t>:</a:t>
            </a:r>
          </a:p>
          <a:p>
            <a:pPr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fr-FR" sz="2400" dirty="0" err="1">
                <a:latin typeface="Arial"/>
                <a:cs typeface="Arial"/>
              </a:rPr>
              <a:t>Other</a:t>
            </a:r>
            <a:r>
              <a:rPr lang="fr-FR" sz="2400" dirty="0">
                <a:latin typeface="Arial"/>
                <a:cs typeface="Arial"/>
              </a:rPr>
              <a:t>: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3912" y="223729"/>
            <a:ext cx="4251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Age,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547664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2" name="Rectangle 11"/>
          <p:cNvSpPr/>
          <p:nvPr/>
        </p:nvSpPr>
        <p:spPr>
          <a:xfrm>
            <a:off x="173137" y="179249"/>
            <a:ext cx="1548581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Neurodev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Neuropsy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Conclusion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D94611-0077-6649-B07B-D803FC7F01B9}"/>
              </a:ext>
            </a:extLst>
          </p:cNvPr>
          <p:cNvSpPr/>
          <p:nvPr/>
        </p:nvSpPr>
        <p:spPr>
          <a:xfrm>
            <a:off x="7896201" y="1078468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Arial"/>
                <a:cs typeface="Arial"/>
              </a:rPr>
              <a:t>(when applicable) 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D57192-7D67-E047-A3E5-2A506CC8DDA6}"/>
              </a:ext>
            </a:extLst>
          </p:cNvPr>
          <p:cNvSpPr/>
          <p:nvPr/>
        </p:nvSpPr>
        <p:spPr>
          <a:xfrm>
            <a:off x="1573037" y="346279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2400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47928" y="179230"/>
            <a:ext cx="3963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Age,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3986954" y="1772817"/>
            <a:ext cx="5926622" cy="558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en-GB" sz="2400" dirty="0">
                <a:solidFill>
                  <a:prstClr val="black"/>
                </a:solidFill>
                <a:latin typeface="Arial"/>
                <a:cs typeface="Arial"/>
              </a:rPr>
              <a:t>Metabolic screening (when applicable) ?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706" y="0"/>
            <a:ext cx="1813652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3" name="Rectangle 12"/>
          <p:cNvSpPr/>
          <p:nvPr/>
        </p:nvSpPr>
        <p:spPr>
          <a:xfrm>
            <a:off x="146726" y="152400"/>
            <a:ext cx="1603611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Neurodev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Neuropsy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Conclusion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95F1F4-21F2-604E-9B65-11E7C93968B2}"/>
              </a:ext>
            </a:extLst>
          </p:cNvPr>
          <p:cNvSpPr/>
          <p:nvPr/>
        </p:nvSpPr>
        <p:spPr>
          <a:xfrm>
            <a:off x="1960378" y="236153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</p:spTree>
    <p:extLst>
      <p:ext uri="{BB962C8B-B14F-4D97-AF65-F5344CB8AC3E}">
        <p14:creationId xmlns:p14="http://schemas.microsoft.com/office/powerpoint/2010/main" val="2957455932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2400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47928" y="179230"/>
            <a:ext cx="3963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Age,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706" y="0"/>
            <a:ext cx="1813652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3" name="Rectangle 12"/>
          <p:cNvSpPr/>
          <p:nvPr/>
        </p:nvSpPr>
        <p:spPr>
          <a:xfrm>
            <a:off x="146726" y="152400"/>
            <a:ext cx="1603611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Neurodev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Neuropsy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Conclusion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95F1F4-21F2-604E-9B65-11E7C93968B2}"/>
              </a:ext>
            </a:extLst>
          </p:cNvPr>
          <p:cNvSpPr/>
          <p:nvPr/>
        </p:nvSpPr>
        <p:spPr>
          <a:xfrm>
            <a:off x="1960378" y="236153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  <p:sp>
        <p:nvSpPr>
          <p:cNvPr id="9" name="CasellaDiTesto 1">
            <a:extLst>
              <a:ext uri="{FF2B5EF4-FFF2-40B4-BE49-F238E27FC236}">
                <a16:creationId xmlns:a16="http://schemas.microsoft.com/office/drawing/2014/main" id="{B341B2D7-65D8-E14A-9FAF-6630C1EFD7E1}"/>
              </a:ext>
            </a:extLst>
          </p:cNvPr>
          <p:cNvSpPr txBox="1"/>
          <p:nvPr/>
        </p:nvSpPr>
        <p:spPr>
          <a:xfrm>
            <a:off x="4117868" y="2492896"/>
            <a:ext cx="5856090" cy="5501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40000"/>
              </a:lnSpc>
              <a:buClr>
                <a:srgbClr val="000099"/>
              </a:buClr>
              <a:buFont typeface="Wingdings" charset="2"/>
              <a:buChar char="ü"/>
            </a:pPr>
            <a:r>
              <a:rPr lang="en-GB" sz="2400" dirty="0">
                <a:solidFill>
                  <a:prstClr val="black"/>
                </a:solidFill>
                <a:latin typeface="Arial"/>
                <a:cs typeface="Arial"/>
              </a:rPr>
              <a:t>Immunology testing (when applicable) ?</a:t>
            </a:r>
          </a:p>
        </p:txBody>
      </p:sp>
    </p:spTree>
    <p:extLst>
      <p:ext uri="{BB962C8B-B14F-4D97-AF65-F5344CB8AC3E}">
        <p14:creationId xmlns:p14="http://schemas.microsoft.com/office/powerpoint/2010/main" val="1790332102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24000" y="750332"/>
            <a:ext cx="9144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087888" y="260621"/>
            <a:ext cx="4032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Age,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3429000" y="1302842"/>
            <a:ext cx="5832648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Clr>
                <a:srgbClr val="000099"/>
              </a:buClr>
              <a:buFont typeface="Wingdings" charset="2"/>
              <a:buChar char="ü"/>
            </a:pPr>
            <a:r>
              <a:rPr lang="en-GB" sz="2400" dirty="0">
                <a:solidFill>
                  <a:prstClr val="black"/>
                </a:solidFill>
                <a:latin typeface="Arial"/>
                <a:cs typeface="Arial"/>
              </a:rPr>
              <a:t>Genetic testing (when applicable) </a:t>
            </a:r>
          </a:p>
          <a:p>
            <a:pPr lvl="1">
              <a:spcBef>
                <a:spcPts val="1800"/>
              </a:spcBef>
              <a:buClr>
                <a:srgbClr val="000099"/>
              </a:buClr>
              <a:buFont typeface="Wingdings" charset="2"/>
              <a:buChar char="ü"/>
            </a:pPr>
            <a:r>
              <a:rPr lang="en-GB" sz="2400" dirty="0">
                <a:solidFill>
                  <a:prstClr val="black"/>
                </a:solidFill>
                <a:latin typeface="Arial"/>
                <a:cs typeface="Arial"/>
              </a:rPr>
              <a:t>CGH array</a:t>
            </a:r>
          </a:p>
          <a:p>
            <a:pPr lvl="1">
              <a:spcBef>
                <a:spcPts val="1800"/>
              </a:spcBef>
              <a:buClr>
                <a:srgbClr val="000099"/>
              </a:buClr>
              <a:buFont typeface="Wingdings" charset="2"/>
              <a:buChar char="ü"/>
            </a:pPr>
            <a:r>
              <a:rPr lang="en-GB" sz="2400" dirty="0">
                <a:solidFill>
                  <a:prstClr val="black"/>
                </a:solidFill>
                <a:latin typeface="Arial"/>
                <a:cs typeface="Arial"/>
              </a:rPr>
              <a:t>Epilepsy panel – if positive full detail        of gene mutation:</a:t>
            </a:r>
          </a:p>
          <a:p>
            <a:pPr lvl="1">
              <a:spcBef>
                <a:spcPts val="1800"/>
              </a:spcBef>
              <a:buClr>
                <a:srgbClr val="000099"/>
              </a:buClr>
              <a:buFont typeface="Wingdings" charset="2"/>
              <a:buChar char="ü"/>
            </a:pPr>
            <a:r>
              <a:rPr lang="en-GB" sz="2400" dirty="0">
                <a:solidFill>
                  <a:prstClr val="black"/>
                </a:solidFill>
                <a:latin typeface="Arial"/>
                <a:cs typeface="Arial"/>
              </a:rPr>
              <a:t>Exome sequencing</a:t>
            </a:r>
          </a:p>
          <a:p>
            <a:pPr lvl="1">
              <a:spcBef>
                <a:spcPts val="1800"/>
              </a:spcBef>
              <a:buClr>
                <a:srgbClr val="000099"/>
              </a:buClr>
              <a:buFont typeface="Wingdings" charset="2"/>
              <a:buChar char="ü"/>
            </a:pPr>
            <a:r>
              <a:rPr lang="en-GB" sz="2400" dirty="0">
                <a:solidFill>
                  <a:prstClr val="black"/>
                </a:solidFill>
                <a:latin typeface="Arial"/>
                <a:cs typeface="Arial"/>
              </a:rPr>
              <a:t>Genome sequencing</a:t>
            </a:r>
          </a:p>
          <a:p>
            <a:pPr lvl="1">
              <a:spcBef>
                <a:spcPts val="1800"/>
              </a:spcBef>
              <a:buClr>
                <a:srgbClr val="000099"/>
              </a:buClr>
              <a:buFont typeface="Wingdings" charset="2"/>
              <a:buChar char="ü"/>
            </a:pPr>
            <a:r>
              <a:rPr lang="en-GB" sz="2400" dirty="0">
                <a:solidFill>
                  <a:prstClr val="black"/>
                </a:solidFill>
                <a:latin typeface="Arial"/>
                <a:cs typeface="Arial"/>
              </a:rPr>
              <a:t>Single or </a:t>
            </a:r>
            <a:r>
              <a:rPr lang="en-GB" sz="2400" dirty="0" err="1">
                <a:solidFill>
                  <a:prstClr val="black"/>
                </a:solidFill>
                <a:latin typeface="Arial"/>
                <a:cs typeface="Arial"/>
              </a:rPr>
              <a:t>triome</a:t>
            </a:r>
            <a:endParaRPr lang="en-GB"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371" y="0"/>
            <a:ext cx="1547664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0" name="Rectangle 9"/>
          <p:cNvSpPr/>
          <p:nvPr/>
        </p:nvSpPr>
        <p:spPr>
          <a:xfrm>
            <a:off x="175646" y="193589"/>
            <a:ext cx="1548581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Neurodev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Neuropsy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Conclusion</a:t>
            </a:r>
            <a:endParaRPr lang="en-US" sz="1600" b="1" dirty="0">
              <a:latin typeface="Arial"/>
              <a:cs typeface="Arial"/>
            </a:endParaRP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2AA25A-A094-9A42-B0EE-56477BA28075}"/>
              </a:ext>
            </a:extLst>
          </p:cNvPr>
          <p:cNvSpPr/>
          <p:nvPr/>
        </p:nvSpPr>
        <p:spPr>
          <a:xfrm>
            <a:off x="1960378" y="236153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</p:spTree>
    <p:extLst>
      <p:ext uri="{BB962C8B-B14F-4D97-AF65-F5344CB8AC3E}">
        <p14:creationId xmlns:p14="http://schemas.microsoft.com/office/powerpoint/2010/main" val="1527576886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>
            <a:cxnSpLocks/>
          </p:cNvCxnSpPr>
          <p:nvPr/>
        </p:nvCxnSpPr>
        <p:spPr>
          <a:xfrm>
            <a:off x="1524000" y="750332"/>
            <a:ext cx="10668000" cy="0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429000" y="1981200"/>
            <a:ext cx="71628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fr-FR" sz="2000" dirty="0">
              <a:latin typeface="Arial"/>
              <a:cs typeface="Arial"/>
            </a:endParaRPr>
          </a:p>
          <a:p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7010400" y="246031"/>
            <a:ext cx="3243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Age,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547664" cy="6858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2" name="Rectangle 11"/>
          <p:cNvSpPr/>
          <p:nvPr/>
        </p:nvSpPr>
        <p:spPr>
          <a:xfrm>
            <a:off x="107337" y="214382"/>
            <a:ext cx="1548581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History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Seizures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Therapies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Examination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EEG</a:t>
            </a:r>
          </a:p>
          <a:p>
            <a:endParaRPr lang="en-US" sz="1600" b="1" dirty="0"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Neurodev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 err="1">
                <a:solidFill>
                  <a:srgbClr val="517598"/>
                </a:solidFill>
                <a:latin typeface="Arial"/>
                <a:cs typeface="Arial"/>
              </a:rPr>
              <a:t>Neuropsy</a:t>
            </a:r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Imaging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Other investigations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517598"/>
                </a:solidFill>
                <a:latin typeface="Arial"/>
                <a:cs typeface="Arial"/>
              </a:rPr>
              <a:t>Genetic testing</a:t>
            </a:r>
          </a:p>
          <a:p>
            <a:endParaRPr lang="en-US" sz="1600" dirty="0">
              <a:solidFill>
                <a:srgbClr val="517598"/>
              </a:solidFill>
              <a:latin typeface="Arial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Conclusion</a:t>
            </a:r>
          </a:p>
          <a:p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7" name="CasellaDiTesto 1">
            <a:extLst>
              <a:ext uri="{FF2B5EF4-FFF2-40B4-BE49-F238E27FC236}">
                <a16:creationId xmlns:a16="http://schemas.microsoft.com/office/drawing/2014/main" id="{F73C4AEA-7657-1A43-AC0A-C64BAAF3AA68}"/>
              </a:ext>
            </a:extLst>
          </p:cNvPr>
          <p:cNvSpPr txBox="1"/>
          <p:nvPr/>
        </p:nvSpPr>
        <p:spPr>
          <a:xfrm>
            <a:off x="4151784" y="1772817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  <a:buClr>
                <a:srgbClr val="000099"/>
              </a:buClr>
              <a:buFont typeface="Wingdings" charset="2"/>
              <a:buChar char="ü"/>
            </a:pPr>
            <a:r>
              <a:rPr lang="en-GB" sz="2400" dirty="0">
                <a:solidFill>
                  <a:prstClr val="black"/>
                </a:solidFill>
                <a:latin typeface="Arial"/>
                <a:cs typeface="Arial"/>
              </a:rPr>
              <a:t>Your questions to the panel (</a:t>
            </a:r>
            <a:r>
              <a:rPr lang="en-GB" sz="2400" dirty="0">
                <a:solidFill>
                  <a:srgbClr val="FF0000"/>
                </a:solidFill>
                <a:latin typeface="Arial"/>
                <a:cs typeface="Arial"/>
              </a:rPr>
              <a:t>obligatory</a:t>
            </a:r>
            <a:r>
              <a:rPr lang="en-GB" sz="2400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97943A-5A22-0649-90D6-909D3E3B0FC7}"/>
              </a:ext>
            </a:extLst>
          </p:cNvPr>
          <p:cNvSpPr/>
          <p:nvPr/>
        </p:nvSpPr>
        <p:spPr>
          <a:xfrm>
            <a:off x="3085507" y="288062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Case 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add patient initials </a:t>
            </a:r>
          </a:p>
        </p:txBody>
      </p: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570</Words>
  <Application>Microsoft Office PowerPoint</Application>
  <PresentationFormat>Grand écran</PresentationFormat>
  <Paragraphs>398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Thème Office</vt:lpstr>
      <vt:lpstr>Name of your Institution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UJF Grenoble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Philippe Kahane</dc:creator>
  <cp:lastModifiedBy>Manon Palou</cp:lastModifiedBy>
  <cp:revision>210</cp:revision>
  <cp:lastPrinted>2018-12-13T15:36:10Z</cp:lastPrinted>
  <dcterms:created xsi:type="dcterms:W3CDTF">2013-09-13T20:57:09Z</dcterms:created>
  <dcterms:modified xsi:type="dcterms:W3CDTF">2022-03-08T13:05:24Z</dcterms:modified>
</cp:coreProperties>
</file>